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3" r:id="rId2"/>
    <p:sldId id="262" r:id="rId3"/>
    <p:sldId id="264" r:id="rId4"/>
    <p:sldId id="261" r:id="rId5"/>
    <p:sldId id="260" r:id="rId6"/>
    <p:sldId id="259"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51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autoAdjust="0"/>
    <p:restoredTop sz="94624" autoAdjust="0"/>
  </p:normalViewPr>
  <p:slideViewPr>
    <p:cSldViewPr>
      <p:cViewPr>
        <p:scale>
          <a:sx n="66" d="100"/>
          <a:sy n="66" d="100"/>
        </p:scale>
        <p:origin x="-149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892"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0F239C-0484-489D-9BFD-571BF2FB08F9}" type="datetimeFigureOut">
              <a:rPr lang="en-US" smtClean="0"/>
              <a:pPr/>
              <a:t>4/18/2020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4F262A-8A03-4873-A1BB-402C815BF8E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C9B20E43-C52E-466B-B366-D23084F1AA7D}" type="datetimeFigureOut">
              <a:rPr lang="en-US" smtClean="0"/>
              <a:pPr/>
              <a:t>4/18/2020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ED335CD0-D917-4EBC-AB96-5A8DF2C494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B20E43-C52E-466B-B366-D23084F1AA7D}"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35CD0-D917-4EBC-AB96-5A8DF2C494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B20E43-C52E-466B-B366-D23084F1AA7D}"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35CD0-D917-4EBC-AB96-5A8DF2C494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9B20E43-C52E-466B-B366-D23084F1AA7D}" type="datetimeFigureOut">
              <a:rPr lang="en-US" smtClean="0"/>
              <a:pPr/>
              <a:t>4/18/2020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ED335CD0-D917-4EBC-AB96-5A8DF2C494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C9B20E43-C52E-466B-B366-D23084F1AA7D}" type="datetimeFigureOut">
              <a:rPr lang="en-US" smtClean="0"/>
              <a:pPr/>
              <a:t>4/18/2020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ED335CD0-D917-4EBC-AB96-5A8DF2C4946D}"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C9B20E43-C52E-466B-B366-D23084F1AA7D}" type="datetimeFigureOut">
              <a:rPr lang="en-US" smtClean="0"/>
              <a:pPr/>
              <a:t>4/18/2020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D335CD0-D917-4EBC-AB96-5A8DF2C494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C9B20E43-C52E-466B-B366-D23084F1AA7D}"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ED335CD0-D917-4EBC-AB96-5A8DF2C4946D}"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9B20E43-C52E-466B-B366-D23084F1AA7D}" type="datetimeFigureOut">
              <a:rPr lang="en-US" smtClean="0"/>
              <a:pPr/>
              <a:t>4/18/2020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35CD0-D917-4EBC-AB96-5A8DF2C494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9B20E43-C52E-466B-B366-D23084F1AA7D}" type="datetimeFigureOut">
              <a:rPr lang="en-US" smtClean="0"/>
              <a:pPr/>
              <a:t>4/18/2020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35CD0-D917-4EBC-AB96-5A8DF2C494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9B20E43-C52E-466B-B366-D23084F1AA7D}" type="datetimeFigureOut">
              <a:rPr lang="en-US" smtClean="0"/>
              <a:pPr/>
              <a:t>4/18/2020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35CD0-D917-4EBC-AB96-5A8DF2C494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C9B20E43-C52E-466B-B366-D23084F1AA7D}"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D335CD0-D917-4EBC-AB96-5A8DF2C4946D}"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9B20E43-C52E-466B-B366-D23084F1AA7D}" type="datetimeFigureOut">
              <a:rPr lang="en-US" smtClean="0"/>
              <a:pPr/>
              <a:t>4/18/2020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D335CD0-D917-4EBC-AB96-5A8DF2C4946D}"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tIns="457200">
            <a:noAutofit/>
          </a:bodyPr>
          <a:lstStyle/>
          <a:p>
            <a:pPr lvl="2" algn="l" rtl="0">
              <a:spcBef>
                <a:spcPct val="0"/>
              </a:spcBef>
            </a:pPr>
            <a:r>
              <a:rPr lang="en-US" sz="4000" b="1" dirty="0" smtClean="0">
                <a:solidFill>
                  <a:srgbClr val="000510"/>
                </a:solidFill>
                <a:effectLst>
                  <a:outerShdw blurRad="38100" dist="38100" dir="2700000" algn="tl">
                    <a:srgbClr val="000000">
                      <a:alpha val="43137"/>
                    </a:srgbClr>
                  </a:outerShdw>
                </a:effectLst>
                <a:latin typeface="Cambria" pitchFamily="18" charset="0"/>
              </a:rPr>
              <a:t>   Merchant Banking </a:t>
            </a:r>
            <a:r>
              <a:rPr lang="en-IN" sz="4000" b="1" dirty="0" smtClean="0">
                <a:solidFill>
                  <a:srgbClr val="000510"/>
                </a:solidFill>
                <a:effectLst>
                  <a:outerShdw blurRad="38100" dist="38100" dir="2700000" algn="tl">
                    <a:srgbClr val="000000">
                      <a:alpha val="43137"/>
                    </a:srgbClr>
                  </a:outerShdw>
                </a:effectLst>
                <a:latin typeface="Cambria" pitchFamily="18" charset="0"/>
              </a:rPr>
              <a:t>in India</a:t>
            </a:r>
            <a:br>
              <a:rPr lang="en-IN" sz="4000" b="1" dirty="0" smtClean="0">
                <a:solidFill>
                  <a:srgbClr val="000510"/>
                </a:solidFill>
                <a:effectLst>
                  <a:outerShdw blurRad="38100" dist="38100" dir="2700000" algn="tl">
                    <a:srgbClr val="000000">
                      <a:alpha val="43137"/>
                    </a:srgbClr>
                  </a:outerShdw>
                </a:effectLst>
                <a:latin typeface="Cambria" pitchFamily="18" charset="0"/>
              </a:rPr>
            </a:br>
            <a:endParaRPr lang="en-US" sz="4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14400" y="1554162"/>
            <a:ext cx="7696200" cy="4745915"/>
          </a:xfrm>
        </p:spPr>
        <p:txBody>
          <a:bodyPr wrap="square" lIns="274320" tIns="91440" rIns="548640" numCol="1" spcCol="0" anchor="t" anchorCtr="0">
            <a:normAutofit/>
          </a:bodyPr>
          <a:lstStyle/>
          <a:p>
            <a:pPr lvl="1"/>
            <a:r>
              <a:rPr lang="en-IN" sz="2400" b="1" dirty="0" smtClean="0">
                <a:solidFill>
                  <a:srgbClr val="7030A0"/>
                </a:solidFill>
                <a:latin typeface="Cambria" pitchFamily="18" charset="0"/>
              </a:rPr>
              <a:t>B.A.(</a:t>
            </a:r>
            <a:r>
              <a:rPr lang="en-IN" sz="2400" b="1" dirty="0" err="1" smtClean="0">
                <a:solidFill>
                  <a:srgbClr val="7030A0"/>
                </a:solidFill>
                <a:latin typeface="Cambria" pitchFamily="18" charset="0"/>
              </a:rPr>
              <a:t>Hons</a:t>
            </a:r>
            <a:r>
              <a:rPr lang="en-IN" sz="2400" b="1" dirty="0" smtClean="0">
                <a:solidFill>
                  <a:srgbClr val="7030A0"/>
                </a:solidFill>
                <a:latin typeface="Cambria" pitchFamily="18" charset="0"/>
              </a:rPr>
              <a:t>) 6</a:t>
            </a:r>
            <a:r>
              <a:rPr lang="en-IN" sz="2400" b="1" baseline="30000" dirty="0" smtClean="0">
                <a:solidFill>
                  <a:srgbClr val="7030A0"/>
                </a:solidFill>
                <a:latin typeface="Cambria" pitchFamily="18" charset="0"/>
              </a:rPr>
              <a:t>th</a:t>
            </a:r>
            <a:r>
              <a:rPr lang="en-IN" sz="2400" b="1" dirty="0" smtClean="0">
                <a:solidFill>
                  <a:srgbClr val="7030A0"/>
                </a:solidFill>
                <a:latin typeface="Cambria" pitchFamily="18" charset="0"/>
              </a:rPr>
              <a:t> Semester</a:t>
            </a:r>
          </a:p>
          <a:p>
            <a:pPr lvl="1"/>
            <a:r>
              <a:rPr lang="en-US" sz="2400" b="1" dirty="0" smtClean="0">
                <a:solidFill>
                  <a:srgbClr val="7030A0"/>
                </a:solidFill>
                <a:latin typeface="Cambria" pitchFamily="18" charset="0"/>
              </a:rPr>
              <a:t>ECB-605E: Financial Market-II</a:t>
            </a:r>
          </a:p>
          <a:p>
            <a:pPr lvl="6">
              <a:buNone/>
            </a:pPr>
            <a:endParaRPr lang="en-US" sz="2400" b="1" dirty="0" smtClean="0">
              <a:ln w="10541" cmpd="sng">
                <a:solidFill>
                  <a:srgbClr val="C00000"/>
                </a:solidFill>
                <a:prstDash val="solid"/>
              </a:ln>
              <a:solidFill>
                <a:srgbClr val="0070C0"/>
              </a:solidFill>
              <a:effectLst>
                <a:outerShdw blurRad="38100" dist="38100" dir="2700000" algn="tl">
                  <a:srgbClr val="000000">
                    <a:alpha val="43137"/>
                  </a:srgbClr>
                </a:outerShdw>
              </a:effectLst>
              <a:latin typeface="Cambria" pitchFamily="18" charset="0"/>
            </a:endParaRPr>
          </a:p>
          <a:p>
            <a:pPr lvl="6">
              <a:buNone/>
            </a:pPr>
            <a:endParaRPr lang="en-US" sz="2400" b="1" dirty="0" smtClean="0">
              <a:ln w="10541" cmpd="sng">
                <a:solidFill>
                  <a:srgbClr val="C00000"/>
                </a:solidFill>
                <a:prstDash val="solid"/>
              </a:ln>
              <a:solidFill>
                <a:srgbClr val="0070C0"/>
              </a:solidFill>
              <a:effectLst>
                <a:outerShdw blurRad="38100" dist="38100" dir="2700000" algn="tl">
                  <a:srgbClr val="000000">
                    <a:alpha val="43137"/>
                  </a:srgbClr>
                </a:outerShdw>
              </a:effectLst>
              <a:latin typeface="Cambria" pitchFamily="18" charset="0"/>
            </a:endParaRPr>
          </a:p>
          <a:p>
            <a:r>
              <a:rPr lang="en-US" sz="2800" b="1" dirty="0" smtClean="0">
                <a:solidFill>
                  <a:srgbClr val="FF0000"/>
                </a:solidFill>
                <a:effectLst>
                  <a:outerShdw blurRad="38100" dist="38100" dir="2700000" algn="tl">
                    <a:srgbClr val="000000">
                      <a:alpha val="43137"/>
                    </a:srgbClr>
                  </a:outerShdw>
                </a:effectLst>
              </a:rPr>
              <a:t>Dr. G.K. SINHA</a:t>
            </a:r>
          </a:p>
          <a:p>
            <a:r>
              <a:rPr lang="en-US" sz="2800" dirty="0" smtClean="0">
                <a:solidFill>
                  <a:srgbClr val="000510"/>
                </a:solidFill>
                <a:effectLst>
                  <a:outerShdw blurRad="38100" dist="38100" dir="2700000" algn="tl">
                    <a:srgbClr val="000000">
                      <a:alpha val="43137"/>
                    </a:srgbClr>
                  </a:outerShdw>
                </a:effectLst>
              </a:rPr>
              <a:t> </a:t>
            </a:r>
            <a:r>
              <a:rPr lang="en-US" sz="2400" dirty="0" smtClean="0">
                <a:solidFill>
                  <a:srgbClr val="000510"/>
                </a:solidFill>
                <a:effectLst>
                  <a:outerShdw blurRad="38100" dist="38100" dir="2700000" algn="tl">
                    <a:srgbClr val="000000">
                      <a:alpha val="43137"/>
                    </a:srgbClr>
                  </a:outerShdw>
                </a:effectLst>
              </a:rPr>
              <a:t>Assistant Professor</a:t>
            </a:r>
          </a:p>
          <a:p>
            <a:r>
              <a:rPr lang="en-US" sz="2400" dirty="0" smtClean="0">
                <a:solidFill>
                  <a:srgbClr val="000510"/>
                </a:solidFill>
                <a:effectLst>
                  <a:outerShdw blurRad="38100" dist="38100" dir="2700000" algn="tl">
                    <a:srgbClr val="000000">
                      <a:alpha val="43137"/>
                    </a:srgbClr>
                  </a:outerShdw>
                </a:effectLst>
              </a:rPr>
              <a:t>Department of Economics</a:t>
            </a:r>
          </a:p>
          <a:p>
            <a:r>
              <a:rPr lang="en-US" sz="2400" dirty="0" err="1" smtClean="0">
                <a:solidFill>
                  <a:srgbClr val="000510"/>
                </a:solidFill>
                <a:effectLst>
                  <a:outerShdw blurRad="38100" dist="38100" dir="2700000" algn="tl">
                    <a:srgbClr val="000000">
                      <a:alpha val="43137"/>
                    </a:srgbClr>
                  </a:outerShdw>
                </a:effectLst>
              </a:rPr>
              <a:t>Arya</a:t>
            </a:r>
            <a:r>
              <a:rPr lang="en-US" sz="2400" dirty="0" smtClean="0">
                <a:solidFill>
                  <a:srgbClr val="000510"/>
                </a:solidFill>
                <a:effectLst>
                  <a:outerShdw blurRad="38100" dist="38100" dir="2700000" algn="tl">
                    <a:srgbClr val="000000">
                      <a:alpha val="43137"/>
                    </a:srgbClr>
                  </a:outerShdw>
                </a:effectLst>
              </a:rPr>
              <a:t> </a:t>
            </a:r>
            <a:r>
              <a:rPr lang="en-US" sz="2400" dirty="0" err="1" smtClean="0">
                <a:solidFill>
                  <a:srgbClr val="000510"/>
                </a:solidFill>
                <a:effectLst>
                  <a:outerShdw blurRad="38100" dist="38100" dir="2700000" algn="tl">
                    <a:srgbClr val="000000">
                      <a:alpha val="43137"/>
                    </a:srgbClr>
                  </a:outerShdw>
                </a:effectLst>
              </a:rPr>
              <a:t>Mahila</a:t>
            </a:r>
            <a:r>
              <a:rPr lang="en-US" sz="2400" dirty="0" smtClean="0">
                <a:solidFill>
                  <a:srgbClr val="000510"/>
                </a:solidFill>
                <a:effectLst>
                  <a:outerShdw blurRad="38100" dist="38100" dir="2700000" algn="tl">
                    <a:srgbClr val="000000">
                      <a:alpha val="43137"/>
                    </a:srgbClr>
                  </a:outerShdw>
                </a:effectLst>
              </a:rPr>
              <a:t> P.G. College(BHU)</a:t>
            </a:r>
          </a:p>
          <a:p>
            <a:r>
              <a:rPr lang="en-US" sz="2400" dirty="0" smtClean="0">
                <a:solidFill>
                  <a:srgbClr val="000510"/>
                </a:solidFill>
                <a:effectLst>
                  <a:outerShdw blurRad="38100" dist="38100" dir="2700000" algn="tl">
                    <a:srgbClr val="000000">
                      <a:alpha val="43137"/>
                    </a:srgbClr>
                  </a:outerShdw>
                </a:effectLst>
              </a:rPr>
              <a:t>Varanasi</a:t>
            </a:r>
            <a:endParaRPr lang="en-US" sz="2400" dirty="0">
              <a:solidFill>
                <a:srgbClr val="000510"/>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2" algn="l" rtl="0">
              <a:spcBef>
                <a:spcPct val="0"/>
              </a:spcBef>
            </a:pPr>
            <a:r>
              <a:rPr lang="en-US" sz="3600"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Cambria" pitchFamily="18" charset="0"/>
              </a:rPr>
              <a:t>    </a:t>
            </a:r>
            <a:br>
              <a:rPr lang="en-US" sz="3600"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Cambria" pitchFamily="18" charset="0"/>
              </a:rPr>
            </a:br>
            <a:r>
              <a:rPr lang="en-US" sz="3600"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Cambria" pitchFamily="18" charset="0"/>
              </a:rPr>
              <a:t> </a:t>
            </a:r>
            <a:r>
              <a:rPr lang="en-US" sz="3600"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Cambria" pitchFamily="18" charset="0"/>
              </a:rPr>
              <a:t>   </a:t>
            </a:r>
            <a:r>
              <a:rPr lang="en-US" sz="4000" b="1" dirty="0" smtClean="0">
                <a:ln w="18000">
                  <a:solidFill>
                    <a:srgbClr val="000510"/>
                  </a:solidFill>
                  <a:prstDash val="solid"/>
                  <a:miter lim="800000"/>
                </a:ln>
                <a:solidFill>
                  <a:srgbClr val="000510"/>
                </a:solidFill>
                <a:effectLst>
                  <a:outerShdw blurRad="38100" dist="38100" dir="2700000" algn="tl">
                    <a:srgbClr val="000000">
                      <a:alpha val="43137"/>
                    </a:srgbClr>
                  </a:outerShdw>
                </a:effectLst>
                <a:latin typeface="Cambria" pitchFamily="18" charset="0"/>
              </a:rPr>
              <a:t>Merchant Bank</a:t>
            </a:r>
            <a:r>
              <a:rPr lang="en-IN" sz="4000" b="1" dirty="0" err="1" smtClean="0">
                <a:ln w="18000">
                  <a:solidFill>
                    <a:srgbClr val="000510"/>
                  </a:solidFill>
                  <a:prstDash val="solid"/>
                  <a:miter lim="800000"/>
                </a:ln>
                <a:solidFill>
                  <a:srgbClr val="000510"/>
                </a:solidFill>
                <a:effectLst>
                  <a:outerShdw blurRad="38100" dist="38100" dir="2700000" algn="tl">
                    <a:srgbClr val="000000">
                      <a:alpha val="43137"/>
                    </a:srgbClr>
                  </a:outerShdw>
                </a:effectLst>
                <a:latin typeface="Cambria" pitchFamily="18" charset="0"/>
              </a:rPr>
              <a:t>ing</a:t>
            </a:r>
            <a:r>
              <a:rPr lang="en-IN" sz="4000" b="1" dirty="0" smtClean="0">
                <a:ln w="18000">
                  <a:solidFill>
                    <a:srgbClr val="000510"/>
                  </a:solidFill>
                  <a:prstDash val="solid"/>
                  <a:miter lim="800000"/>
                </a:ln>
                <a:solidFill>
                  <a:srgbClr val="000510"/>
                </a:solidFill>
                <a:effectLst>
                  <a:outerShdw blurRad="38100" dist="38100" dir="2700000" algn="tl">
                    <a:srgbClr val="000000">
                      <a:alpha val="43137"/>
                    </a:srgbClr>
                  </a:outerShdw>
                </a:effectLst>
                <a:latin typeface="Cambria" pitchFamily="18" charset="0"/>
              </a:rPr>
              <a:t> </a:t>
            </a:r>
            <a:r>
              <a:rPr lang="en-IN" sz="4000" b="1" dirty="0" smtClean="0">
                <a:ln w="18000">
                  <a:solidFill>
                    <a:schemeClr val="accent2">
                      <a:satMod val="140000"/>
                    </a:schemeClr>
                  </a:solidFill>
                  <a:prstDash val="solid"/>
                  <a:miter lim="800000"/>
                </a:ln>
                <a:solidFill>
                  <a:srgbClr val="000510"/>
                </a:solidFill>
                <a:effectLst>
                  <a:outerShdw blurRad="38100" dist="38100" dir="2700000" algn="tl">
                    <a:srgbClr val="000000">
                      <a:alpha val="43137"/>
                    </a:srgbClr>
                  </a:outerShdw>
                </a:effectLst>
                <a:latin typeface="Cambria" pitchFamily="18" charset="0"/>
              </a:rPr>
              <a:t/>
            </a:r>
            <a:br>
              <a:rPr lang="en-IN" sz="4000" b="1" dirty="0" smtClean="0">
                <a:ln w="18000">
                  <a:solidFill>
                    <a:schemeClr val="accent2">
                      <a:satMod val="140000"/>
                    </a:schemeClr>
                  </a:solidFill>
                  <a:prstDash val="solid"/>
                  <a:miter lim="800000"/>
                </a:ln>
                <a:solidFill>
                  <a:srgbClr val="000510"/>
                </a:solidFill>
                <a:effectLst>
                  <a:outerShdw blurRad="38100" dist="38100" dir="2700000" algn="tl">
                    <a:srgbClr val="000000">
                      <a:alpha val="43137"/>
                    </a:srgbClr>
                  </a:outerShdw>
                </a:effectLst>
                <a:latin typeface="Cambria" pitchFamily="18" charset="0"/>
              </a:rPr>
            </a:br>
            <a:endParaRPr lang="en-US" sz="4000" b="1" dirty="0">
              <a:ln w="18000">
                <a:solidFill>
                  <a:schemeClr val="accent2">
                    <a:satMod val="140000"/>
                  </a:schemeClr>
                </a:solidFill>
                <a:prstDash val="solid"/>
                <a:miter lim="800000"/>
              </a:ln>
              <a:solidFill>
                <a:srgbClr val="00051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342900" lvl="2" indent="-342900" algn="just">
              <a:buFont typeface="Wingdings 2"/>
              <a:buChar char=""/>
            </a:pPr>
            <a:r>
              <a:rPr lang="en-IN" sz="2200" dirty="0" smtClean="0">
                <a:solidFill>
                  <a:schemeClr val="tx1"/>
                </a:solidFill>
                <a:latin typeface="Cambria" pitchFamily="18" charset="0"/>
              </a:rPr>
              <a:t>The term merchant banking came from the early years of banking when only merchants required the facilities of finance. The term has been retained because it reflects the nature of those banks which provide financial services to the business community. Thus merchant banking is exclusively a service function. The merchant banker has to seek a client, establish good relations with him, offer him the kind of services he needs and maintain a continuing relationship with him. Informed and efficient service is an indispensable condition of merchant banking.  </a:t>
            </a:r>
          </a:p>
          <a:p>
            <a:pPr>
              <a:buClrTx/>
              <a:buFont typeface="Arial" pitchFamily="34" charset="0"/>
              <a:buChar char="•"/>
            </a:pPr>
            <a:r>
              <a:rPr lang="en-IN" sz="1400" i="1" dirty="0" smtClean="0">
                <a:solidFill>
                  <a:schemeClr val="tx1"/>
                </a:solidFill>
                <a:latin typeface="Cambria" pitchFamily="18" charset="0"/>
              </a:rPr>
              <a:t>Source: Jain &amp; </a:t>
            </a:r>
            <a:r>
              <a:rPr lang="en-IN" sz="1400" i="1" dirty="0" err="1" smtClean="0">
                <a:solidFill>
                  <a:schemeClr val="tx1"/>
                </a:solidFill>
                <a:latin typeface="Cambria" pitchFamily="18" charset="0"/>
              </a:rPr>
              <a:t>Khanna</a:t>
            </a:r>
            <a:r>
              <a:rPr lang="en-IN" sz="1400" i="1" dirty="0" smtClean="0">
                <a:solidFill>
                  <a:schemeClr val="tx1"/>
                </a:solidFill>
                <a:latin typeface="Cambria" pitchFamily="18" charset="0"/>
              </a:rPr>
              <a:t>,(2013) Indian Financial System</a:t>
            </a:r>
            <a:endParaRPr lang="en-US" sz="1400" dirty="0" smtClean="0">
              <a:solidFill>
                <a:schemeClr val="tx1"/>
              </a:solidFill>
              <a:latin typeface="Cambria" pitchFamily="18"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effectLst>
                  <a:outerShdw blurRad="38100" dist="38100" dir="2700000" algn="tl">
                    <a:srgbClr val="000000">
                      <a:alpha val="43137"/>
                    </a:srgbClr>
                  </a:outerShdw>
                  <a:reflection blurRad="12700" stA="48000" endA="300" endPos="55000" dir="5400000" sy="-90000" algn="bl" rotWithShape="0"/>
                </a:effectLst>
                <a:latin typeface="Cambria" pitchFamily="18" charset="0"/>
              </a:rPr>
              <a:t>    Authorization for a Merchant Banker</a:t>
            </a:r>
            <a:endParaRPr lang="en-US" b="1" cap="none" dirty="0">
              <a:effectLst>
                <a:outerShdw blurRad="38100" dist="38100" dir="2700000" algn="tl">
                  <a:srgbClr val="000000">
                    <a:alpha val="43137"/>
                  </a:srgbClr>
                </a:outerShdw>
                <a:reflection blurRad="12700" stA="48000" endA="300" endPos="55000" dir="5400000" sy="-90000" algn="bl" rotWithShape="0"/>
              </a:effectLst>
              <a:latin typeface="Cambria" pitchFamily="18" charset="0"/>
            </a:endParaRPr>
          </a:p>
        </p:txBody>
      </p:sp>
      <p:sp>
        <p:nvSpPr>
          <p:cNvPr id="3" name="Content Placeholder 2"/>
          <p:cNvSpPr>
            <a:spLocks noGrp="1"/>
          </p:cNvSpPr>
          <p:nvPr>
            <p:ph idx="1"/>
          </p:nvPr>
        </p:nvSpPr>
        <p:spPr>
          <a:xfrm>
            <a:off x="304800" y="1371600"/>
            <a:ext cx="8686800" cy="5029200"/>
          </a:xfrm>
        </p:spPr>
        <p:txBody>
          <a:bodyPr>
            <a:normAutofit/>
          </a:bodyPr>
          <a:lstStyle/>
          <a:p>
            <a:r>
              <a:rPr lang="en-US" sz="2000" b="1" dirty="0" smtClean="0">
                <a:solidFill>
                  <a:srgbClr val="0070C0"/>
                </a:solidFill>
                <a:latin typeface="Cambria" pitchFamily="18" charset="0"/>
              </a:rPr>
              <a:t>SEBI’s authorization criteria would take into consideration mainly the following</a:t>
            </a:r>
            <a:r>
              <a:rPr lang="en-US" sz="2000" b="1" dirty="0" smtClean="0">
                <a:solidFill>
                  <a:srgbClr val="0070C0"/>
                </a:solidFill>
              </a:rPr>
              <a:t>: </a:t>
            </a:r>
          </a:p>
          <a:p>
            <a:pPr>
              <a:buClrTx/>
              <a:buFont typeface="Arial" pitchFamily="34" charset="0"/>
              <a:buChar char="•"/>
            </a:pPr>
            <a:r>
              <a:rPr lang="en-US" sz="2000" b="1" dirty="0" smtClean="0">
                <a:solidFill>
                  <a:schemeClr val="tx1"/>
                </a:solidFill>
                <a:latin typeface="Cambria" pitchFamily="18" charset="0"/>
              </a:rPr>
              <a:t>Professional Competence: </a:t>
            </a:r>
            <a:r>
              <a:rPr lang="en-US" sz="1800" dirty="0" smtClean="0">
                <a:solidFill>
                  <a:schemeClr val="tx1"/>
                </a:solidFill>
                <a:latin typeface="Cambria" pitchFamily="18" charset="0"/>
              </a:rPr>
              <a:t>Whether a person or body requiring authorization has the professional know-how and the competence to successfully run the business smoothly.  </a:t>
            </a:r>
          </a:p>
          <a:p>
            <a:pPr>
              <a:buClrTx/>
              <a:buFont typeface="Arial" pitchFamily="34" charset="0"/>
              <a:buChar char="•"/>
            </a:pPr>
            <a:r>
              <a:rPr lang="en-US" sz="2000" b="1" dirty="0" smtClean="0">
                <a:solidFill>
                  <a:schemeClr val="tx1"/>
                </a:solidFill>
                <a:latin typeface="Cambria" pitchFamily="18" charset="0"/>
              </a:rPr>
              <a:t>Capital : </a:t>
            </a:r>
            <a:r>
              <a:rPr lang="en-US" sz="1800" dirty="0" smtClean="0">
                <a:solidFill>
                  <a:schemeClr val="tx1"/>
                </a:solidFill>
                <a:latin typeface="Cambria" pitchFamily="18" charset="0"/>
              </a:rPr>
              <a:t>Whether they have adequate capital and ready financial resources.</a:t>
            </a:r>
          </a:p>
          <a:p>
            <a:pPr>
              <a:buClrTx/>
              <a:buFont typeface="Arial" pitchFamily="34" charset="0"/>
              <a:buChar char="•"/>
            </a:pPr>
            <a:r>
              <a:rPr lang="en-US" sz="2000" b="1" dirty="0" smtClean="0">
                <a:solidFill>
                  <a:schemeClr val="tx1"/>
                </a:solidFill>
                <a:latin typeface="Cambria" pitchFamily="18" charset="0"/>
              </a:rPr>
              <a:t>Track Record</a:t>
            </a:r>
            <a:r>
              <a:rPr lang="en-US" sz="1800" b="1" dirty="0" smtClean="0">
                <a:solidFill>
                  <a:schemeClr val="tx1"/>
                </a:solidFill>
                <a:latin typeface="Cambria" pitchFamily="18" charset="0"/>
              </a:rPr>
              <a:t>: </a:t>
            </a:r>
            <a:r>
              <a:rPr lang="en-US" sz="1800" dirty="0" smtClean="0">
                <a:solidFill>
                  <a:schemeClr val="tx1"/>
                </a:solidFill>
                <a:latin typeface="Cambria" pitchFamily="18" charset="0"/>
              </a:rPr>
              <a:t>The amount of experience they have their general reputation and fairness in all their transactions are also scrutinized.</a:t>
            </a:r>
            <a:endParaRPr lang="en-US" sz="1800" b="1" dirty="0" smtClean="0">
              <a:solidFill>
                <a:schemeClr val="tx1"/>
              </a:solidFill>
              <a:latin typeface="Cambria" pitchFamily="18" charset="0"/>
            </a:endParaRPr>
          </a:p>
          <a:p>
            <a:pPr>
              <a:buClrTx/>
              <a:buFont typeface="Arial" pitchFamily="34" charset="0"/>
              <a:buChar char="•"/>
            </a:pPr>
            <a:r>
              <a:rPr lang="en-US" sz="2000" b="1" dirty="0" smtClean="0">
                <a:solidFill>
                  <a:schemeClr val="tx1"/>
                </a:solidFill>
                <a:latin typeface="Cambria" pitchFamily="18" charset="0"/>
              </a:rPr>
              <a:t>Infrastructure: </a:t>
            </a:r>
            <a:r>
              <a:rPr lang="en-US" sz="1800" dirty="0" smtClean="0">
                <a:solidFill>
                  <a:schemeClr val="tx1"/>
                </a:solidFill>
                <a:latin typeface="Cambria" pitchFamily="18" charset="0"/>
              </a:rPr>
              <a:t>The quality of their personnel and the basic foundation and infrastructure are also considered by SEBI.</a:t>
            </a:r>
          </a:p>
          <a:p>
            <a:pPr>
              <a:buClrTx/>
              <a:buFont typeface="Arial" pitchFamily="34" charset="0"/>
              <a:buChar char="•"/>
            </a:pPr>
            <a:r>
              <a:rPr lang="en-US" sz="2000" b="1" dirty="0" smtClean="0">
                <a:solidFill>
                  <a:schemeClr val="tx1"/>
                </a:solidFill>
                <a:latin typeface="Cambria" pitchFamily="18" charset="0"/>
              </a:rPr>
              <a:t>Net Worth: </a:t>
            </a:r>
            <a:r>
              <a:rPr lang="en-US" sz="1800" dirty="0" smtClean="0">
                <a:solidFill>
                  <a:schemeClr val="tx1"/>
                </a:solidFill>
                <a:latin typeface="Cambria" pitchFamily="18" charset="0"/>
              </a:rPr>
              <a:t>SEBI lays down that all Merchant Banks must be worth at least Rs.1 </a:t>
            </a:r>
            <a:r>
              <a:rPr lang="en-US" sz="1800" dirty="0" err="1" smtClean="0">
                <a:solidFill>
                  <a:schemeClr val="tx1"/>
                </a:solidFill>
                <a:latin typeface="Cambria" pitchFamily="18" charset="0"/>
              </a:rPr>
              <a:t>Crore</a:t>
            </a:r>
            <a:r>
              <a:rPr lang="en-US" sz="1800" dirty="0" smtClean="0">
                <a:solidFill>
                  <a:schemeClr val="tx1"/>
                </a:solidFill>
                <a:latin typeface="Cambria" pitchFamily="18" charset="0"/>
              </a:rPr>
              <a:t>. However, this rule has now been amended for the benefit of merchant bankers and now a varying net worth level has been introduced based on the category that an applicant opts for.  </a:t>
            </a:r>
          </a:p>
          <a:p>
            <a:pPr>
              <a:buClrTx/>
              <a:buFont typeface="Arial" pitchFamily="34" charset="0"/>
              <a:buChar char="•"/>
            </a:pPr>
            <a:r>
              <a:rPr lang="en-IN" sz="1400" i="1" dirty="0" smtClean="0">
                <a:solidFill>
                  <a:schemeClr val="tx1"/>
                </a:solidFill>
                <a:latin typeface="Cambria" pitchFamily="18" charset="0"/>
              </a:rPr>
              <a:t>Source: Jain &amp; </a:t>
            </a:r>
            <a:r>
              <a:rPr lang="en-IN" sz="1400" i="1" dirty="0" err="1" smtClean="0">
                <a:solidFill>
                  <a:schemeClr val="tx1"/>
                </a:solidFill>
                <a:latin typeface="Cambria" pitchFamily="18" charset="0"/>
              </a:rPr>
              <a:t>Khanna</a:t>
            </a:r>
            <a:r>
              <a:rPr lang="en-IN" sz="1400" i="1" dirty="0" smtClean="0">
                <a:solidFill>
                  <a:schemeClr val="tx1"/>
                </a:solidFill>
                <a:latin typeface="Cambria" pitchFamily="18" charset="0"/>
              </a:rPr>
              <a:t>,(2013) Indian Financial System</a:t>
            </a:r>
            <a:endParaRPr lang="en-US" sz="1400" dirty="0" smtClean="0">
              <a:solidFill>
                <a:schemeClr val="tx1"/>
              </a:solidFill>
              <a:latin typeface="Cambr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2" algn="l" rtl="0">
              <a:spcBef>
                <a:spcPct val="0"/>
              </a:spcBef>
            </a:pPr>
            <a:r>
              <a:rPr lang="en-US" sz="3800" b="1" dirty="0" smtClean="0">
                <a:effectLst>
                  <a:outerShdw blurRad="38100" dist="38100" dir="2700000" algn="tl">
                    <a:srgbClr val="000000">
                      <a:alpha val="43137"/>
                    </a:srgbClr>
                  </a:outerShdw>
                </a:effectLst>
                <a:latin typeface="Cambria" pitchFamily="18" charset="0"/>
              </a:rPr>
              <a:t>    </a:t>
            </a:r>
            <a:br>
              <a:rPr lang="en-US" sz="3800" b="1" dirty="0" smtClean="0">
                <a:effectLst>
                  <a:outerShdw blurRad="38100" dist="38100" dir="2700000" algn="tl">
                    <a:srgbClr val="000000">
                      <a:alpha val="43137"/>
                    </a:srgbClr>
                  </a:outerShdw>
                </a:effectLst>
                <a:latin typeface="Cambria" pitchFamily="18" charset="0"/>
              </a:rPr>
            </a:br>
            <a:r>
              <a:rPr lang="en-US" sz="3800" b="1" dirty="0">
                <a:effectLst>
                  <a:outerShdw blurRad="38100" dist="38100" dir="2700000" algn="tl">
                    <a:srgbClr val="000000">
                      <a:alpha val="43137"/>
                    </a:srgbClr>
                  </a:outerShdw>
                </a:effectLst>
                <a:latin typeface="Cambria" pitchFamily="18" charset="0"/>
              </a:rPr>
              <a:t> </a:t>
            </a:r>
            <a:r>
              <a:rPr lang="en-US" sz="3800" b="1" dirty="0" smtClean="0">
                <a:effectLst>
                  <a:outerShdw blurRad="38100" dist="38100" dir="2700000" algn="tl">
                    <a:srgbClr val="000000">
                      <a:alpha val="43137"/>
                    </a:srgbClr>
                  </a:outerShdw>
                </a:effectLst>
                <a:latin typeface="Cambria" pitchFamily="18" charset="0"/>
              </a:rPr>
              <a:t> </a:t>
            </a:r>
            <a:r>
              <a:rPr lang="en-US" sz="4000" b="1" dirty="0" smtClean="0">
                <a:effectLst>
                  <a:outerShdw blurRad="38100" dist="38100" dir="2700000" algn="tl">
                    <a:srgbClr val="000000">
                      <a:alpha val="43137"/>
                    </a:srgbClr>
                  </a:outerShdw>
                </a:effectLst>
                <a:latin typeface="Cambria" pitchFamily="18" charset="0"/>
              </a:rPr>
              <a:t>Merchant Bank</a:t>
            </a:r>
            <a:r>
              <a:rPr lang="en-IN" sz="4000" b="1" dirty="0" err="1" smtClean="0">
                <a:effectLst>
                  <a:outerShdw blurRad="38100" dist="38100" dir="2700000" algn="tl">
                    <a:srgbClr val="000000">
                      <a:alpha val="43137"/>
                    </a:srgbClr>
                  </a:outerShdw>
                </a:effectLst>
                <a:latin typeface="Cambria" pitchFamily="18" charset="0"/>
              </a:rPr>
              <a:t>ing</a:t>
            </a:r>
            <a:r>
              <a:rPr lang="en-IN" sz="4000" b="1" dirty="0" smtClean="0">
                <a:effectLst>
                  <a:outerShdw blurRad="38100" dist="38100" dir="2700000" algn="tl">
                    <a:srgbClr val="000000">
                      <a:alpha val="43137"/>
                    </a:srgbClr>
                  </a:outerShdw>
                </a:effectLst>
                <a:latin typeface="Cambria" pitchFamily="18" charset="0"/>
              </a:rPr>
              <a:t> in India</a:t>
            </a:r>
            <a:r>
              <a:rPr lang="en-IN" sz="4000" b="1" dirty="0" smtClean="0">
                <a:latin typeface="Cambria" pitchFamily="18" charset="0"/>
              </a:rPr>
              <a:t/>
            </a:r>
            <a:br>
              <a:rPr lang="en-IN" sz="4000" b="1" dirty="0" smtClean="0">
                <a:latin typeface="Cambria" pitchFamily="18" charset="0"/>
              </a:rPr>
            </a:br>
            <a:endParaRPr lang="en-US" sz="4000" dirty="0"/>
          </a:p>
        </p:txBody>
      </p:sp>
      <p:sp>
        <p:nvSpPr>
          <p:cNvPr id="3" name="Content Placeholder 2"/>
          <p:cNvSpPr>
            <a:spLocks noGrp="1"/>
          </p:cNvSpPr>
          <p:nvPr>
            <p:ph idx="1"/>
          </p:nvPr>
        </p:nvSpPr>
        <p:spPr>
          <a:xfrm>
            <a:off x="304800" y="1554162"/>
            <a:ext cx="8686800" cy="4770438"/>
          </a:xfrm>
        </p:spPr>
        <p:txBody>
          <a:bodyPr>
            <a:normAutofit lnSpcReduction="10000"/>
          </a:bodyPr>
          <a:lstStyle/>
          <a:p>
            <a:pPr marL="342900" lvl="2" indent="-342900" algn="just">
              <a:buFont typeface="Wingdings 2"/>
              <a:buChar char=""/>
            </a:pPr>
            <a:r>
              <a:rPr lang="en-IN" sz="2200" dirty="0" smtClean="0">
                <a:solidFill>
                  <a:schemeClr val="tx1"/>
                </a:solidFill>
                <a:latin typeface="Cambria" pitchFamily="18" charset="0"/>
              </a:rPr>
              <a:t>Till early1960s there was no merchant banking in the Indian Banking System. It was the </a:t>
            </a:r>
            <a:r>
              <a:rPr lang="en-IN" sz="2200" dirty="0" err="1" smtClean="0">
                <a:solidFill>
                  <a:schemeClr val="tx1"/>
                </a:solidFill>
                <a:latin typeface="Cambria" pitchFamily="18" charset="0"/>
              </a:rPr>
              <a:t>Grindlays</a:t>
            </a:r>
            <a:r>
              <a:rPr lang="en-IN" sz="2200" dirty="0" smtClean="0">
                <a:solidFill>
                  <a:schemeClr val="tx1"/>
                </a:solidFill>
                <a:latin typeface="Cambria" pitchFamily="18" charset="0"/>
              </a:rPr>
              <a:t> Bank which started Merchant banking service as far back as 1967. After </a:t>
            </a:r>
            <a:r>
              <a:rPr lang="en-IN" sz="2200" dirty="0" err="1" smtClean="0">
                <a:solidFill>
                  <a:schemeClr val="tx1"/>
                </a:solidFill>
                <a:latin typeface="Cambria" pitchFamily="18" charset="0"/>
              </a:rPr>
              <a:t>Grindlays</a:t>
            </a:r>
            <a:r>
              <a:rPr lang="en-IN" sz="2200" dirty="0" smtClean="0">
                <a:solidFill>
                  <a:schemeClr val="tx1"/>
                </a:solidFill>
                <a:latin typeface="Cambria" pitchFamily="18" charset="0"/>
              </a:rPr>
              <a:t> Bank other foreign banks, like Citibank and Chartered Bank, started merchant banking services in India. Till 1970s the main services rendered were management f share issues and sub-aspects of financial consultancies. In mid 1970s , there was boom in the capital in the capital market with the introduction of “Foreign Exchange Regulation Act 1973”. This created an awareness in the investing public about the capital market. This encouraged a few commercial  banks and financial institutions to set up Merchant Banking Divisions. In additions, private financial brokers also started private financial brokers also started private merchant banking organisations.  </a:t>
            </a:r>
          </a:p>
          <a:p>
            <a:pPr>
              <a:buClrTx/>
              <a:buFont typeface="Arial" pitchFamily="34" charset="0"/>
              <a:buChar char="•"/>
            </a:pPr>
            <a:r>
              <a:rPr lang="en-IN" sz="1400" i="1" dirty="0" smtClean="0">
                <a:solidFill>
                  <a:schemeClr val="tx1"/>
                </a:solidFill>
                <a:latin typeface="Cambria" pitchFamily="18" charset="0"/>
              </a:rPr>
              <a:t>Source: Jain &amp; </a:t>
            </a:r>
            <a:r>
              <a:rPr lang="en-IN" sz="1400" i="1" dirty="0" err="1" smtClean="0">
                <a:solidFill>
                  <a:schemeClr val="tx1"/>
                </a:solidFill>
                <a:latin typeface="Cambria" pitchFamily="18" charset="0"/>
              </a:rPr>
              <a:t>Khanna</a:t>
            </a:r>
            <a:r>
              <a:rPr lang="en-IN" sz="1400" i="1" dirty="0" smtClean="0">
                <a:solidFill>
                  <a:schemeClr val="tx1"/>
                </a:solidFill>
                <a:latin typeface="Cambria" pitchFamily="18" charset="0"/>
              </a:rPr>
              <a:t>,(2013) Indian Financial System</a:t>
            </a:r>
            <a:endParaRPr lang="en-US" sz="1400" dirty="0" smtClean="0">
              <a:solidFill>
                <a:schemeClr val="tx1"/>
              </a:solidFill>
              <a:latin typeface="Cambria" pitchFamily="18" charset="0"/>
            </a:endParaRPr>
          </a:p>
          <a:p>
            <a:pPr marL="342900" lvl="2" indent="-342900" algn="just">
              <a:buFont typeface="Wingdings 2"/>
              <a:buChar char=""/>
            </a:pPr>
            <a:endParaRPr lang="en-IN" sz="2200" dirty="0" smtClean="0">
              <a:solidFill>
                <a:schemeClr val="tx1"/>
              </a:solidFill>
              <a:latin typeface="Cambria" pitchFamily="18"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cap="none" dirty="0" smtClean="0">
                <a:effectLst>
                  <a:outerShdw blurRad="38100" dist="38100" dir="2700000" algn="tl">
                    <a:srgbClr val="000000">
                      <a:alpha val="43137"/>
                    </a:srgbClr>
                  </a:outerShdw>
                  <a:reflection blurRad="12700" stA="48000" endA="300" endPos="55000" dir="5400000" sy="-90000" algn="bl" rotWithShape="0"/>
                </a:effectLst>
                <a:latin typeface="Cambria" pitchFamily="18" charset="0"/>
              </a:rPr>
              <a:t>  </a:t>
            </a:r>
            <a:r>
              <a:rPr lang="en-US" b="1" cap="none" dirty="0" smtClean="0">
                <a:effectLst>
                  <a:outerShdw blurRad="38100" dist="38100" dir="2700000" algn="tl">
                    <a:srgbClr val="000000">
                      <a:alpha val="43137"/>
                    </a:srgbClr>
                  </a:outerShdw>
                  <a:reflection blurRad="12700" stA="48000" endA="300" endPos="55000" dir="5400000" sy="-90000" algn="bl" rotWithShape="0"/>
                </a:effectLst>
                <a:latin typeface="Cambria" pitchFamily="18" charset="0"/>
              </a:rPr>
              <a:t>Merchant Banking Divisions</a:t>
            </a:r>
            <a:endParaRPr lang="en-US" b="1" cap="none" dirty="0">
              <a:effectLst>
                <a:outerShdw blurRad="38100" dist="38100" dir="2700000" algn="tl">
                  <a:srgbClr val="000000">
                    <a:alpha val="43137"/>
                  </a:srgbClr>
                </a:outerShdw>
                <a:reflection blurRad="12700" stA="48000" endA="300" endPos="55000" dir="5400000" sy="-90000" algn="bl" rotWithShape="0"/>
              </a:effectLst>
              <a:latin typeface="Cambria" pitchFamily="18" charset="0"/>
            </a:endParaRPr>
          </a:p>
        </p:txBody>
      </p:sp>
      <p:sp>
        <p:nvSpPr>
          <p:cNvPr id="3" name="Content Placeholder 2"/>
          <p:cNvSpPr>
            <a:spLocks noGrp="1"/>
          </p:cNvSpPr>
          <p:nvPr>
            <p:ph idx="1"/>
          </p:nvPr>
        </p:nvSpPr>
        <p:spPr/>
        <p:txBody>
          <a:bodyPr/>
          <a:lstStyle/>
          <a:p>
            <a:pPr algn="ctr"/>
            <a:endParaRPr lang="en-US" dirty="0">
              <a:solidFill>
                <a:srgbClr val="000510"/>
              </a:solidFill>
            </a:endParaRPr>
          </a:p>
        </p:txBody>
      </p:sp>
      <p:sp>
        <p:nvSpPr>
          <p:cNvPr id="4" name="Rectangle 3"/>
          <p:cNvSpPr/>
          <p:nvPr/>
        </p:nvSpPr>
        <p:spPr>
          <a:xfrm>
            <a:off x="1981200" y="1524000"/>
            <a:ext cx="47244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dirty="0" smtClean="0">
                <a:ln>
                  <a:solidFill>
                    <a:schemeClr val="tx1"/>
                  </a:solidFill>
                </a:ln>
                <a:solidFill>
                  <a:schemeClr val="tx2"/>
                </a:solidFill>
              </a:rPr>
              <a:t>Merchant Banking  Division</a:t>
            </a:r>
            <a:endParaRPr lang="en-US" sz="2000" dirty="0">
              <a:ln>
                <a:solidFill>
                  <a:schemeClr val="tx1"/>
                </a:solidFill>
              </a:ln>
              <a:solidFill>
                <a:schemeClr val="tx2"/>
              </a:solidFill>
            </a:endParaRPr>
          </a:p>
        </p:txBody>
      </p:sp>
      <p:sp>
        <p:nvSpPr>
          <p:cNvPr id="5" name="Down Arrow 4"/>
          <p:cNvSpPr/>
          <p:nvPr/>
        </p:nvSpPr>
        <p:spPr>
          <a:xfrm>
            <a:off x="4343400" y="2133600"/>
            <a:ext cx="45719" cy="228600"/>
          </a:xfrm>
          <a:prstGeom prst="downArrow">
            <a:avLst/>
          </a:prstGeom>
          <a:solidFill>
            <a:srgbClr val="0005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1143000" y="2362200"/>
            <a:ext cx="6629400" cy="1588"/>
          </a:xfrm>
          <a:prstGeom prst="line">
            <a:avLst/>
          </a:prstGeom>
          <a:ln w="19050">
            <a:solidFill>
              <a:srgbClr val="000510"/>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33400" y="2743200"/>
            <a:ext cx="1554480" cy="3810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en-US" sz="1600" dirty="0" smtClean="0">
                <a:latin typeface="Cambria" pitchFamily="18" charset="0"/>
                <a:cs typeface="Arial" pitchFamily="34" charset="0"/>
              </a:rPr>
              <a:t>Foreign Banks</a:t>
            </a:r>
            <a:endParaRPr lang="en-US" sz="1600" dirty="0">
              <a:latin typeface="Cambria" pitchFamily="18" charset="0"/>
              <a:cs typeface="Arial" pitchFamily="34" charset="0"/>
            </a:endParaRPr>
          </a:p>
        </p:txBody>
      </p:sp>
      <p:sp>
        <p:nvSpPr>
          <p:cNvPr id="15" name="Rectangle 14"/>
          <p:cNvSpPr/>
          <p:nvPr/>
        </p:nvSpPr>
        <p:spPr>
          <a:xfrm>
            <a:off x="2286000" y="2743200"/>
            <a:ext cx="1447800" cy="3810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smtClean="0">
                <a:latin typeface="Cambria" pitchFamily="18" charset="0"/>
              </a:rPr>
              <a:t>Indian Banks</a:t>
            </a:r>
            <a:endParaRPr lang="en-US" sz="1600" dirty="0">
              <a:latin typeface="Cambria" pitchFamily="18" charset="0"/>
            </a:endParaRPr>
          </a:p>
        </p:txBody>
      </p:sp>
      <p:sp>
        <p:nvSpPr>
          <p:cNvPr id="16" name="Rectangle 15"/>
          <p:cNvSpPr/>
          <p:nvPr/>
        </p:nvSpPr>
        <p:spPr>
          <a:xfrm>
            <a:off x="4038600" y="2743200"/>
            <a:ext cx="2209800" cy="3810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smtClean="0">
                <a:latin typeface="Cambria" pitchFamily="18" charset="0"/>
              </a:rPr>
              <a:t>Financial Institutions</a:t>
            </a:r>
            <a:r>
              <a:rPr lang="en-US" dirty="0" smtClean="0"/>
              <a:t> </a:t>
            </a:r>
            <a:endParaRPr lang="en-US" dirty="0"/>
          </a:p>
        </p:txBody>
      </p:sp>
      <p:sp>
        <p:nvSpPr>
          <p:cNvPr id="17" name="Rectangle 16"/>
          <p:cNvSpPr/>
          <p:nvPr/>
        </p:nvSpPr>
        <p:spPr>
          <a:xfrm>
            <a:off x="6553200" y="2743200"/>
            <a:ext cx="2286000" cy="3810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smtClean="0">
                <a:latin typeface="Cambria" pitchFamily="18" charset="0"/>
              </a:rPr>
              <a:t>Private Merchant Banks</a:t>
            </a:r>
            <a:endParaRPr lang="en-US" sz="1600" dirty="0">
              <a:latin typeface="Cambria" pitchFamily="18" charset="0"/>
            </a:endParaRPr>
          </a:p>
        </p:txBody>
      </p:sp>
      <p:sp>
        <p:nvSpPr>
          <p:cNvPr id="23" name="Down Arrow 22"/>
          <p:cNvSpPr/>
          <p:nvPr/>
        </p:nvSpPr>
        <p:spPr>
          <a:xfrm>
            <a:off x="2895600" y="2362200"/>
            <a:ext cx="762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Down Arrow 23"/>
          <p:cNvSpPr/>
          <p:nvPr/>
        </p:nvSpPr>
        <p:spPr>
          <a:xfrm>
            <a:off x="7696200" y="2362200"/>
            <a:ext cx="45719"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a:off x="1143000" y="2362200"/>
            <a:ext cx="45719" cy="2743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wn Arrow 25"/>
          <p:cNvSpPr/>
          <p:nvPr/>
        </p:nvSpPr>
        <p:spPr>
          <a:xfrm>
            <a:off x="5181600" y="23622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wn Arrow 28"/>
          <p:cNvSpPr/>
          <p:nvPr/>
        </p:nvSpPr>
        <p:spPr>
          <a:xfrm>
            <a:off x="2895600" y="3124200"/>
            <a:ext cx="762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685800" y="3886200"/>
            <a:ext cx="246888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latin typeface="Cambria" pitchFamily="18" charset="0"/>
              </a:rPr>
              <a:t>Subsidiary Institutions</a:t>
            </a:r>
            <a:endParaRPr lang="en-US" dirty="0">
              <a:latin typeface="Cambria" pitchFamily="18" charset="0"/>
            </a:endParaRPr>
          </a:p>
        </p:txBody>
      </p:sp>
      <p:sp>
        <p:nvSpPr>
          <p:cNvPr id="39" name="Rectangle 38"/>
          <p:cNvSpPr/>
          <p:nvPr/>
        </p:nvSpPr>
        <p:spPr>
          <a:xfrm>
            <a:off x="3886200" y="3886200"/>
            <a:ext cx="310896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latin typeface="Cambria" pitchFamily="18" charset="0"/>
              </a:rPr>
              <a:t>A Division within the Ban</a:t>
            </a:r>
            <a:r>
              <a:rPr lang="en-US" dirty="0" smtClean="0"/>
              <a:t>k</a:t>
            </a:r>
            <a:endParaRPr lang="en-US" dirty="0"/>
          </a:p>
        </p:txBody>
      </p:sp>
      <p:cxnSp>
        <p:nvCxnSpPr>
          <p:cNvPr id="47" name="Straight Connector 46"/>
          <p:cNvCxnSpPr/>
          <p:nvPr/>
        </p:nvCxnSpPr>
        <p:spPr>
          <a:xfrm rot="16200000" flipH="1">
            <a:off x="3627120" y="1630680"/>
            <a:ext cx="0" cy="3749040"/>
          </a:xfrm>
          <a:prstGeom prst="line">
            <a:avLst/>
          </a:prstGeom>
          <a:ln w="38100">
            <a:solidFill>
              <a:srgbClr val="000510"/>
            </a:solidFill>
          </a:ln>
        </p:spPr>
        <p:style>
          <a:lnRef idx="1">
            <a:schemeClr val="accent1"/>
          </a:lnRef>
          <a:fillRef idx="0">
            <a:schemeClr val="accent1"/>
          </a:fillRef>
          <a:effectRef idx="0">
            <a:schemeClr val="accent1"/>
          </a:effectRef>
          <a:fontRef idx="minor">
            <a:schemeClr val="tx1"/>
          </a:fontRef>
        </p:style>
      </p:cxnSp>
      <p:sp>
        <p:nvSpPr>
          <p:cNvPr id="49" name="Down Arrow 48"/>
          <p:cNvSpPr/>
          <p:nvPr/>
        </p:nvSpPr>
        <p:spPr>
          <a:xfrm>
            <a:off x="1752600" y="35052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Down Arrow 49"/>
          <p:cNvSpPr/>
          <p:nvPr/>
        </p:nvSpPr>
        <p:spPr>
          <a:xfrm>
            <a:off x="5486400" y="35052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b="1" cap="none"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latin typeface="Cambria" pitchFamily="18" charset="0"/>
              </a:rPr>
              <a:t>   Functions</a:t>
            </a:r>
            <a:r>
              <a:rPr lang="en-US" cap="none" dirty="0" smtClean="0">
                <a:solidFill>
                  <a:schemeClr val="tx1"/>
                </a:solidFill>
                <a:latin typeface="Cambria" pitchFamily="18" charset="0"/>
              </a:rPr>
              <a:t> </a:t>
            </a:r>
            <a:r>
              <a:rPr lang="en-US" b="1" cap="none" dirty="0" smtClean="0">
                <a:solidFill>
                  <a:schemeClr val="tx1"/>
                </a:solidFill>
                <a:latin typeface="Cambria" pitchFamily="18" charset="0"/>
              </a:rPr>
              <a:t>of</a:t>
            </a:r>
            <a:r>
              <a:rPr lang="en-US" cap="none" dirty="0" smtClean="0">
                <a:solidFill>
                  <a:schemeClr val="tx1"/>
                </a:solidFill>
                <a:latin typeface="Cambria" pitchFamily="18" charset="0"/>
              </a:rPr>
              <a:t> </a:t>
            </a:r>
            <a:r>
              <a:rPr lang="en-US" b="1" cap="none"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latin typeface="Cambria" pitchFamily="18" charset="0"/>
              </a:rPr>
              <a:t>Merchant</a:t>
            </a:r>
            <a:r>
              <a:rPr lang="en-US" cap="none" dirty="0" smtClean="0">
                <a:solidFill>
                  <a:schemeClr val="tx1"/>
                </a:solidFill>
                <a:latin typeface="Cambria" pitchFamily="18" charset="0"/>
              </a:rPr>
              <a:t> </a:t>
            </a:r>
            <a:r>
              <a:rPr lang="en-US" b="1" cap="none"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latin typeface="Cambria" pitchFamily="18" charset="0"/>
              </a:rPr>
              <a:t>Banks</a:t>
            </a:r>
            <a:endParaRPr lang="en-US" b="1" cap="none" dirty="0">
              <a:solidFill>
                <a:schemeClr val="tx1"/>
              </a:solidFill>
              <a:effectLst>
                <a:outerShdw blurRad="38100" dist="38100" dir="2700000" algn="tl">
                  <a:srgbClr val="000000">
                    <a:alpha val="43137"/>
                  </a:srgbClr>
                </a:outerShdw>
                <a:reflection blurRad="12700" stA="48000" endA="300" endPos="55000" dir="5400000" sy="-90000" algn="bl" rotWithShape="0"/>
              </a:effectLst>
              <a:latin typeface="Cambria" pitchFamily="18" charset="0"/>
            </a:endParaRPr>
          </a:p>
        </p:txBody>
      </p:sp>
      <p:sp>
        <p:nvSpPr>
          <p:cNvPr id="9" name="Content Placeholder 8"/>
          <p:cNvSpPr>
            <a:spLocks noGrp="1"/>
          </p:cNvSpPr>
          <p:nvPr>
            <p:ph idx="1"/>
          </p:nvPr>
        </p:nvSpPr>
        <p:spPr/>
        <p:txBody>
          <a:bodyPr>
            <a:normAutofit/>
          </a:bodyPr>
          <a:lstStyle/>
          <a:p>
            <a:pPr>
              <a:buClrTx/>
              <a:buSzPct val="85000"/>
              <a:buFont typeface="Arial" pitchFamily="34" charset="0"/>
              <a:buChar char="•"/>
            </a:pPr>
            <a:r>
              <a:rPr lang="en-US" sz="2800" dirty="0" smtClean="0">
                <a:solidFill>
                  <a:schemeClr val="tx1"/>
                </a:solidFill>
                <a:latin typeface="Cambria" pitchFamily="18" charset="0"/>
              </a:rPr>
              <a:t>Project counseling </a:t>
            </a:r>
          </a:p>
          <a:p>
            <a:pPr>
              <a:buClrTx/>
              <a:buSzPct val="85000"/>
              <a:buFont typeface="Arial" pitchFamily="34" charset="0"/>
              <a:buChar char="•"/>
            </a:pPr>
            <a:r>
              <a:rPr lang="en-US" sz="2800" dirty="0" smtClean="0">
                <a:solidFill>
                  <a:schemeClr val="tx1"/>
                </a:solidFill>
                <a:latin typeface="Cambria" pitchFamily="18" charset="0"/>
              </a:rPr>
              <a:t>Syndication of loan and project finance</a:t>
            </a:r>
          </a:p>
          <a:p>
            <a:pPr>
              <a:buClrTx/>
              <a:buSzPct val="85000"/>
              <a:buFont typeface="Arial" pitchFamily="34" charset="0"/>
              <a:buChar char="•"/>
            </a:pPr>
            <a:r>
              <a:rPr lang="en-US" sz="2800" dirty="0" smtClean="0">
                <a:solidFill>
                  <a:schemeClr val="tx1"/>
                </a:solidFill>
                <a:latin typeface="Cambria" pitchFamily="18" charset="0"/>
              </a:rPr>
              <a:t>Issues management </a:t>
            </a:r>
          </a:p>
          <a:p>
            <a:pPr>
              <a:buClrTx/>
              <a:buSzPct val="85000"/>
              <a:buFont typeface="Arial" pitchFamily="34" charset="0"/>
              <a:buChar char="•"/>
            </a:pPr>
            <a:r>
              <a:rPr lang="en-US" sz="2800" dirty="0" smtClean="0">
                <a:solidFill>
                  <a:schemeClr val="tx1"/>
                </a:solidFill>
                <a:latin typeface="Cambria" pitchFamily="18" charset="0"/>
              </a:rPr>
              <a:t>Provision of Working  Capital </a:t>
            </a:r>
          </a:p>
          <a:p>
            <a:pPr>
              <a:buClrTx/>
              <a:buSzPct val="85000"/>
              <a:buFont typeface="Arial" pitchFamily="34" charset="0"/>
              <a:buChar char="•"/>
            </a:pPr>
            <a:r>
              <a:rPr lang="en-US" sz="2800" dirty="0" smtClean="0">
                <a:solidFill>
                  <a:schemeClr val="tx1"/>
                </a:solidFill>
                <a:latin typeface="Cambria" pitchFamily="18" charset="0"/>
              </a:rPr>
              <a:t>Foreign currency loans</a:t>
            </a:r>
          </a:p>
          <a:p>
            <a:pPr>
              <a:buClrTx/>
              <a:buSzPct val="85000"/>
              <a:buFont typeface="Arial" pitchFamily="34" charset="0"/>
              <a:buChar char="•"/>
            </a:pPr>
            <a:r>
              <a:rPr lang="en-US" sz="2800" dirty="0" smtClean="0">
                <a:solidFill>
                  <a:schemeClr val="tx1"/>
                </a:solidFill>
                <a:latin typeface="Cambria" pitchFamily="18" charset="0"/>
              </a:rPr>
              <a:t>Portfolio management of Non-residents</a:t>
            </a:r>
          </a:p>
          <a:p>
            <a:pPr>
              <a:buClrTx/>
              <a:buSzPct val="85000"/>
              <a:buFont typeface="Arial" pitchFamily="34" charset="0"/>
              <a:buChar char="•"/>
            </a:pPr>
            <a:r>
              <a:rPr lang="en-US" sz="2800" dirty="0" smtClean="0">
                <a:solidFill>
                  <a:schemeClr val="tx1"/>
                </a:solidFill>
                <a:latin typeface="Cambria" pitchFamily="18" charset="0"/>
              </a:rPr>
              <a:t>Leasing business</a:t>
            </a:r>
          </a:p>
          <a:p>
            <a:pPr>
              <a:buClrTx/>
              <a:buSzPct val="85000"/>
              <a:buFont typeface="Arial" pitchFamily="34" charset="0"/>
              <a:buChar char="•"/>
            </a:pPr>
            <a:r>
              <a:rPr lang="en-US" sz="2800" dirty="0" smtClean="0">
                <a:solidFill>
                  <a:schemeClr val="tx1"/>
                </a:solidFill>
                <a:latin typeface="Cambria" pitchFamily="18" charset="0"/>
              </a:rPr>
              <a:t>Marketing</a:t>
            </a:r>
            <a:r>
              <a:rPr lang="en-US" sz="2800" dirty="0" smtClean="0">
                <a:solidFill>
                  <a:schemeClr val="tx1"/>
                </a:solidFill>
              </a:rPr>
              <a:t> </a:t>
            </a:r>
            <a:endParaRPr lang="en-US" sz="28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cap="none" dirty="0" smtClean="0">
                <a:effectLst>
                  <a:outerShdw blurRad="38100" dist="38100" dir="2700000" algn="tl">
                    <a:srgbClr val="000000">
                      <a:alpha val="43137"/>
                    </a:srgbClr>
                  </a:outerShdw>
                  <a:reflection blurRad="12700" stA="48000" endA="300" endPos="55000" dir="5400000" sy="-90000" algn="bl" rotWithShape="0"/>
                </a:effectLst>
                <a:latin typeface="Cambria" pitchFamily="18" charset="0"/>
              </a:rPr>
              <a:t>   Future</a:t>
            </a:r>
            <a:r>
              <a:rPr lang="en-US" cap="none" dirty="0" smtClean="0">
                <a:effectLst>
                  <a:outerShdw blurRad="38100" dist="38100" dir="2700000" algn="tl">
                    <a:srgbClr val="000000">
                      <a:alpha val="43137"/>
                    </a:srgbClr>
                  </a:outerShdw>
                  <a:reflection blurRad="12700" stA="48000" endA="300" endPos="55000" dir="5400000" sy="-90000" algn="bl" rotWithShape="0"/>
                </a:effectLst>
              </a:rPr>
              <a:t> </a:t>
            </a:r>
            <a:endParaRPr lang="en-US" cap="none" dirty="0">
              <a:effectLst>
                <a:outerShdw blurRad="38100" dist="38100" dir="2700000" algn="tl">
                  <a:srgbClr val="000000">
                    <a:alpha val="43137"/>
                  </a:srgbClr>
                </a:outerShdw>
                <a:reflection blurRad="12700" stA="48000" endA="300" endPos="55000" dir="5400000" sy="-90000" algn="bl" rotWithShape="0"/>
              </a:effectLst>
            </a:endParaRPr>
          </a:p>
        </p:txBody>
      </p:sp>
      <p:sp>
        <p:nvSpPr>
          <p:cNvPr id="3" name="Content Placeholder 2"/>
          <p:cNvSpPr>
            <a:spLocks noGrp="1"/>
          </p:cNvSpPr>
          <p:nvPr>
            <p:ph idx="1"/>
          </p:nvPr>
        </p:nvSpPr>
        <p:spPr>
          <a:xfrm>
            <a:off x="304800" y="1554162"/>
            <a:ext cx="8686800" cy="4770438"/>
          </a:xfrm>
        </p:spPr>
        <p:txBody>
          <a:bodyPr>
            <a:noAutofit/>
          </a:bodyPr>
          <a:lstStyle/>
          <a:p>
            <a:pPr algn="just"/>
            <a:r>
              <a:rPr lang="en-US" sz="2000" dirty="0" smtClean="0">
                <a:solidFill>
                  <a:srgbClr val="000510"/>
                </a:solidFill>
                <a:latin typeface="Cambria" pitchFamily="18" charset="0"/>
              </a:rPr>
              <a:t>For the Merchant Banking Division the development of new services to meet the changing market conditions is an ongoing process. Today, the entire merchant banking industry in India is face with the challenge of attracting non-resident Indian investment in India, particularly under the  scheme for portfolio investment through stock exchange. Despite  the several policy liberalization, the response from the non-resident Indians is far below expectations. The reason for this is the lack of information with the non-resident investors regarding the changing conditions in the Indian stock markets. The merchant banking division is now in the process of introducing a comprehensive portfolio advisory service which will try to  fill up this information gap, offer expert counseling on investment opportunities, undertake to buy/sell orders, periodically evaluate the portfolio and look after all the administrative formalities, such as attending to tax returns, collection and remittance of dividend etc., in compliance with the RBI and SEBI guidelines. </a:t>
            </a:r>
            <a:endParaRPr lang="en-US" sz="2000" dirty="0">
              <a:solidFill>
                <a:srgbClr val="000510"/>
              </a:solidFill>
              <a:latin typeface="Cambr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819400"/>
            <a:ext cx="6019800" cy="1200329"/>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p:spPr>
        <p:txBody>
          <a:bodyPr wrap="square">
            <a:spAutoFit/>
          </a:bodyPr>
          <a:lstStyle/>
          <a:p>
            <a:pPr algn="just"/>
            <a:r>
              <a:rPr lang="en-US" sz="7200" b="1" dirty="0" smtClean="0">
                <a:ln w="18000">
                  <a:solidFill>
                    <a:srgbClr val="FF0000"/>
                  </a:solidFill>
                  <a:prstDash val="solid"/>
                  <a:miter lim="800000"/>
                </a:ln>
                <a:solidFill>
                  <a:srgbClr val="FFC000"/>
                </a:solidFill>
                <a:effectLst>
                  <a:outerShdw blurRad="25500" dist="23000" dir="7020000" algn="tl">
                    <a:srgbClr val="000000">
                      <a:alpha val="50000"/>
                    </a:srgbClr>
                  </a:outerShdw>
                </a:effectLst>
                <a:latin typeface="Cambria" pitchFamily="18" charset="0"/>
              </a:rPr>
              <a:t>     </a:t>
            </a:r>
            <a:r>
              <a:rPr lang="en-US" sz="7200" b="1" dirty="0" smtClean="0">
                <a:ln w="18000">
                  <a:solidFill>
                    <a:srgbClr val="FF0000"/>
                  </a:solidFill>
                  <a:prstDash val="solid"/>
                  <a:miter lim="800000"/>
                </a:ln>
                <a:solidFill>
                  <a:srgbClr val="FFC000"/>
                </a:solidFill>
                <a:effectLst>
                  <a:glow rad="139700">
                    <a:schemeClr val="accent1">
                      <a:satMod val="175000"/>
                      <a:alpha val="40000"/>
                    </a:schemeClr>
                  </a:glow>
                  <a:outerShdw blurRad="25500" dist="23000" dir="7020000" algn="tl">
                    <a:srgbClr val="000000">
                      <a:alpha val="50000"/>
                    </a:srgbClr>
                  </a:outerShdw>
                </a:effectLst>
                <a:latin typeface="Cambria" pitchFamily="18" charset="0"/>
              </a:rPr>
              <a:t>Thanks</a:t>
            </a:r>
            <a:r>
              <a:rPr lang="en-US" sz="7200" b="1" dirty="0" smtClean="0">
                <a:ln w="18000">
                  <a:solidFill>
                    <a:srgbClr val="FF0000"/>
                  </a:solidFill>
                  <a:prstDash val="solid"/>
                  <a:miter lim="800000"/>
                </a:ln>
                <a:solidFill>
                  <a:srgbClr val="FFC000"/>
                </a:solidFill>
                <a:effectLst>
                  <a:outerShdw blurRad="25500" dist="23000" dir="7020000" algn="tl">
                    <a:srgbClr val="000000">
                      <a:alpha val="50000"/>
                    </a:srgbClr>
                  </a:outerShdw>
                </a:effectLst>
                <a:latin typeface="Cambria" pitchFamily="18" charset="0"/>
              </a:rPr>
              <a:t> </a:t>
            </a:r>
            <a:endParaRPr lang="en-US" sz="7200" b="1" dirty="0">
              <a:ln w="18000">
                <a:solidFill>
                  <a:srgbClr val="FF0000"/>
                </a:solidFill>
                <a:prstDash val="solid"/>
                <a:miter lim="800000"/>
              </a:ln>
              <a:solidFill>
                <a:srgbClr val="FFC000"/>
              </a:solidFill>
              <a:effectLst>
                <a:outerShdw blurRad="25500" dist="23000" dir="7020000" algn="tl">
                  <a:srgbClr val="000000">
                    <a:alpha val="50000"/>
                  </a:srgbClr>
                </a:outerShdw>
              </a:effectLst>
              <a:latin typeface="Cambr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ustom 1">
      <a:majorFont>
        <a:latin typeface="Cambria"/>
        <a:ea typeface=""/>
        <a:cs typeface=""/>
      </a:majorFont>
      <a:minorFont>
        <a:latin typeface="Cambria"/>
        <a:ea typeface=""/>
        <a:cs typeface=""/>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554</TotalTime>
  <Words>669</Words>
  <Application>Microsoft Office PowerPoint</Application>
  <PresentationFormat>On-screen Show (4:3)</PresentationFormat>
  <Paragraphs>44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Trek</vt:lpstr>
      <vt:lpstr>   Merchant Banking in India </vt:lpstr>
      <vt:lpstr>         Merchant Banking  </vt:lpstr>
      <vt:lpstr>    Authorization for a Merchant Banker</vt:lpstr>
      <vt:lpstr>       Merchant Banking in India </vt:lpstr>
      <vt:lpstr>  Merchant Banking Divisions</vt:lpstr>
      <vt:lpstr>   Functions of Merchant Banks</vt:lpstr>
      <vt:lpstr>   Future </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Merchant Banks can be defined as financial institutions which provide a wide range of financial services such as consultation, management, counseling to large corporate houses or individuals. These differ from the ‘normal’ commercial banks in many ways. The Commercial Banks deal in activities such as accepting deposits and providing loans, while Merchant Banks only indulge in consultation or management for a certain fee. Although they may also accept deposits and provide credit, but this is done for only select clients of the bank and not to the public in general as commercial banks do</dc:title>
  <dc:creator>lenovo</dc:creator>
  <cp:lastModifiedBy>lenovo</cp:lastModifiedBy>
  <cp:revision>77</cp:revision>
  <dcterms:created xsi:type="dcterms:W3CDTF">2020-04-14T08:07:37Z</dcterms:created>
  <dcterms:modified xsi:type="dcterms:W3CDTF">2020-04-18T16:47:44Z</dcterms:modified>
</cp:coreProperties>
</file>